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712" r:id="rId2"/>
  </p:sldMasterIdLst>
  <p:notesMasterIdLst>
    <p:notesMasterId r:id="rId24"/>
  </p:notesMasterIdLst>
  <p:sldIdLst>
    <p:sldId id="256" r:id="rId3"/>
    <p:sldId id="296" r:id="rId4"/>
    <p:sldId id="282" r:id="rId5"/>
    <p:sldId id="290" r:id="rId6"/>
    <p:sldId id="280" r:id="rId7"/>
    <p:sldId id="257" r:id="rId8"/>
    <p:sldId id="281" r:id="rId9"/>
    <p:sldId id="284" r:id="rId10"/>
    <p:sldId id="298" r:id="rId11"/>
    <p:sldId id="306" r:id="rId12"/>
    <p:sldId id="307" r:id="rId13"/>
    <p:sldId id="320" r:id="rId14"/>
    <p:sldId id="303" r:id="rId15"/>
    <p:sldId id="304" r:id="rId16"/>
    <p:sldId id="305" r:id="rId17"/>
    <p:sldId id="302" r:id="rId18"/>
    <p:sldId id="308" r:id="rId19"/>
    <p:sldId id="309" r:id="rId20"/>
    <p:sldId id="310" r:id="rId21"/>
    <p:sldId id="319" r:id="rId22"/>
    <p:sldId id="278" r:id="rId2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252" autoAdjust="0"/>
  </p:normalViewPr>
  <p:slideViewPr>
    <p:cSldViewPr snapToGrid="0">
      <p:cViewPr varScale="1">
        <p:scale>
          <a:sx n="67" d="100"/>
          <a:sy n="67" d="100"/>
        </p:scale>
        <p:origin x="2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2FD04C-25D9-4735-8016-EF15522FDD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3DE5B2D-173C-4B71-A568-297F0CA8F6CA}">
      <dgm:prSet phldrT="[Text]" custT="1"/>
      <dgm:spPr/>
      <dgm:t>
        <a:bodyPr/>
        <a:lstStyle/>
        <a:p>
          <a:r>
            <a:rPr lang="en-US" sz="1800" dirty="0">
              <a:solidFill>
                <a:srgbClr val="002060"/>
              </a:solidFill>
            </a:rPr>
            <a:t>Use </a:t>
          </a:r>
          <a:r>
            <a:rPr lang="en-US" sz="1800" b="1" dirty="0">
              <a:solidFill>
                <a:srgbClr val="002060"/>
              </a:solidFill>
            </a:rPr>
            <a:t>mask</a:t>
          </a:r>
        </a:p>
        <a:p>
          <a:r>
            <a:rPr lang="en-US" sz="1800" dirty="0">
              <a:solidFill>
                <a:srgbClr val="002060"/>
              </a:solidFill>
            </a:rPr>
            <a:t>Avoid Outdoors</a:t>
          </a:r>
        </a:p>
        <a:p>
          <a:r>
            <a:rPr lang="en-US" sz="1800" dirty="0">
              <a:solidFill>
                <a:srgbClr val="002060"/>
              </a:solidFill>
            </a:rPr>
            <a:t>Carry an umbrella</a:t>
          </a:r>
          <a:endParaRPr lang="en-SG" sz="1800" dirty="0">
            <a:solidFill>
              <a:srgbClr val="002060"/>
            </a:solidFill>
          </a:endParaRPr>
        </a:p>
      </dgm:t>
    </dgm:pt>
    <dgm:pt modelId="{C686B14E-8DBE-40F1-8892-A758A6D2EA59}" type="parTrans" cxnId="{53229BCA-01C4-47B2-9A61-DBAC275FCC8B}">
      <dgm:prSet/>
      <dgm:spPr/>
      <dgm:t>
        <a:bodyPr/>
        <a:lstStyle/>
        <a:p>
          <a:endParaRPr lang="en-SG"/>
        </a:p>
      </dgm:t>
    </dgm:pt>
    <dgm:pt modelId="{32A7EB4D-5EF7-4D30-9FF6-211AB87D8EA1}" type="sibTrans" cxnId="{53229BCA-01C4-47B2-9A61-DBAC275FCC8B}">
      <dgm:prSet/>
      <dgm:spPr/>
      <dgm:t>
        <a:bodyPr/>
        <a:lstStyle/>
        <a:p>
          <a:endParaRPr lang="en-SG"/>
        </a:p>
      </dgm:t>
    </dgm:pt>
    <dgm:pt modelId="{6A07D2FC-7FEB-4A0E-AA36-7DC2AD171BC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002060"/>
              </a:solidFill>
            </a:rPr>
            <a:t>Singapore West weather in the afternoon and haze reading.</a:t>
          </a:r>
          <a:endParaRPr lang="en-SG" sz="1800" dirty="0">
            <a:solidFill>
              <a:srgbClr val="002060"/>
            </a:solidFill>
          </a:endParaRPr>
        </a:p>
      </dgm:t>
    </dgm:pt>
    <dgm:pt modelId="{7EFF2162-F90D-46C9-B74A-0136FF653979}" type="parTrans" cxnId="{D3DA43F0-E408-4A48-ADB2-F580ADF11532}">
      <dgm:prSet/>
      <dgm:spPr/>
      <dgm:t>
        <a:bodyPr/>
        <a:lstStyle/>
        <a:p>
          <a:endParaRPr lang="en-SG"/>
        </a:p>
      </dgm:t>
    </dgm:pt>
    <dgm:pt modelId="{7677988C-2643-40DA-8CE0-DE30A0DE8C82}" type="sibTrans" cxnId="{D3DA43F0-E408-4A48-ADB2-F580ADF11532}">
      <dgm:prSet/>
      <dgm:spPr/>
      <dgm:t>
        <a:bodyPr/>
        <a:lstStyle/>
        <a:p>
          <a:endParaRPr lang="en-SG"/>
        </a:p>
      </dgm:t>
    </dgm:pt>
    <dgm:pt modelId="{548C6AF5-26F0-4DA7-940E-CE6480CA22C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002060"/>
              </a:solidFill>
            </a:rPr>
            <a:t>Singapore Island, West, Time:13:01:05PM, PSI 210 PM 2.5 ug/m3, Temperature 32, Humidity 62%</a:t>
          </a:r>
          <a:endParaRPr lang="en-SG" sz="1800" dirty="0">
            <a:solidFill>
              <a:srgbClr val="002060"/>
            </a:solidFill>
          </a:endParaRPr>
        </a:p>
      </dgm:t>
    </dgm:pt>
    <dgm:pt modelId="{0C6646E3-CF95-4522-8E7C-57CBBBD9A035}" type="parTrans" cxnId="{A2D43720-A395-4258-94C5-4CC107668569}">
      <dgm:prSet/>
      <dgm:spPr/>
      <dgm:t>
        <a:bodyPr/>
        <a:lstStyle/>
        <a:p>
          <a:endParaRPr lang="en-SG"/>
        </a:p>
      </dgm:t>
    </dgm:pt>
    <dgm:pt modelId="{71904908-1326-46C9-A772-4284C32B5552}" type="sibTrans" cxnId="{A2D43720-A395-4258-94C5-4CC107668569}">
      <dgm:prSet/>
      <dgm:spPr/>
      <dgm:t>
        <a:bodyPr/>
        <a:lstStyle/>
        <a:p>
          <a:endParaRPr lang="en-SG"/>
        </a:p>
      </dgm:t>
    </dgm:pt>
    <dgm:pt modelId="{7EB98FA3-9781-43CD-9F26-BFF688D5D60D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rgbClr val="002060"/>
              </a:solidFill>
            </a:rPr>
            <a:t>SG-W:13:01:05:210:32:62:C</a:t>
          </a:r>
          <a:endParaRPr lang="en-SG" sz="1800" dirty="0">
            <a:solidFill>
              <a:srgbClr val="002060"/>
            </a:solidFill>
          </a:endParaRPr>
        </a:p>
      </dgm:t>
    </dgm:pt>
    <dgm:pt modelId="{E037EADE-8C43-43A5-9BAD-E491D496DB30}" type="parTrans" cxnId="{45AFFD9D-09B5-40D2-8421-3A2F8F7472FA}">
      <dgm:prSet/>
      <dgm:spPr/>
      <dgm:t>
        <a:bodyPr/>
        <a:lstStyle/>
        <a:p>
          <a:endParaRPr lang="en-SG"/>
        </a:p>
      </dgm:t>
    </dgm:pt>
    <dgm:pt modelId="{217F2DEE-A336-4DD7-96EE-A7A1B10E0984}" type="sibTrans" cxnId="{45AFFD9D-09B5-40D2-8421-3A2F8F7472FA}">
      <dgm:prSet/>
      <dgm:spPr/>
      <dgm:t>
        <a:bodyPr/>
        <a:lstStyle/>
        <a:p>
          <a:endParaRPr lang="en-SG"/>
        </a:p>
      </dgm:t>
    </dgm:pt>
    <dgm:pt modelId="{FB177C8D-8CB9-4F3D-94BE-10384B5D95B6}" type="pres">
      <dgm:prSet presAssocID="{8D2FD04C-25D9-4735-8016-EF15522FDDC5}" presName="linear" presStyleCnt="0">
        <dgm:presLayoutVars>
          <dgm:animLvl val="lvl"/>
          <dgm:resizeHandles val="exact"/>
        </dgm:presLayoutVars>
      </dgm:prSet>
      <dgm:spPr/>
    </dgm:pt>
    <dgm:pt modelId="{A7B239CA-B08E-4039-8259-8C0BF8BC1502}" type="pres">
      <dgm:prSet presAssocID="{F3DE5B2D-173C-4B71-A568-297F0CA8F6C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19DFFB6-C98F-433F-8819-E8918AEA64EF}" type="pres">
      <dgm:prSet presAssocID="{32A7EB4D-5EF7-4D30-9FF6-211AB87D8EA1}" presName="spacer" presStyleCnt="0"/>
      <dgm:spPr/>
    </dgm:pt>
    <dgm:pt modelId="{F0AD6475-0AA6-43B7-9F0C-62A81B0C0004}" type="pres">
      <dgm:prSet presAssocID="{6A07D2FC-7FEB-4A0E-AA36-7DC2AD171BC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7648C2-CEFC-4EFA-811C-1688FAA76E1A}" type="pres">
      <dgm:prSet presAssocID="{7677988C-2643-40DA-8CE0-DE30A0DE8C82}" presName="spacer" presStyleCnt="0"/>
      <dgm:spPr/>
    </dgm:pt>
    <dgm:pt modelId="{3B84580A-9E3B-422F-B006-9EA70B8A8631}" type="pres">
      <dgm:prSet presAssocID="{548C6AF5-26F0-4DA7-940E-CE6480CA22C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64F55AB-C133-4F29-8680-9C8B31CEA18A}" type="pres">
      <dgm:prSet presAssocID="{71904908-1326-46C9-A772-4284C32B5552}" presName="spacer" presStyleCnt="0"/>
      <dgm:spPr/>
    </dgm:pt>
    <dgm:pt modelId="{CF86B29C-D891-4C0C-967F-9C489E5B5E83}" type="pres">
      <dgm:prSet presAssocID="{7EB98FA3-9781-43CD-9F26-BFF688D5D60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070B40E-440D-431B-B084-D650266F9ED3}" type="presOf" srcId="{548C6AF5-26F0-4DA7-940E-CE6480CA22CC}" destId="{3B84580A-9E3B-422F-B006-9EA70B8A8631}" srcOrd="0" destOrd="0" presId="urn:microsoft.com/office/officeart/2005/8/layout/vList2"/>
    <dgm:cxn modelId="{AC865219-2164-437D-B8ED-2D1AA0731747}" type="presOf" srcId="{6A07D2FC-7FEB-4A0E-AA36-7DC2AD171BC4}" destId="{F0AD6475-0AA6-43B7-9F0C-62A81B0C0004}" srcOrd="0" destOrd="0" presId="urn:microsoft.com/office/officeart/2005/8/layout/vList2"/>
    <dgm:cxn modelId="{A2D43720-A395-4258-94C5-4CC107668569}" srcId="{8D2FD04C-25D9-4735-8016-EF15522FDDC5}" destId="{548C6AF5-26F0-4DA7-940E-CE6480CA22CC}" srcOrd="2" destOrd="0" parTransId="{0C6646E3-CF95-4522-8E7C-57CBBBD9A035}" sibTransId="{71904908-1326-46C9-A772-4284C32B5552}"/>
    <dgm:cxn modelId="{7B4A125D-72F5-470C-8AA4-F821F5FE4CBC}" type="presOf" srcId="{7EB98FA3-9781-43CD-9F26-BFF688D5D60D}" destId="{CF86B29C-D891-4C0C-967F-9C489E5B5E83}" srcOrd="0" destOrd="0" presId="urn:microsoft.com/office/officeart/2005/8/layout/vList2"/>
    <dgm:cxn modelId="{B6A06C64-8E24-4D35-BADF-03256EAAEE4E}" type="presOf" srcId="{8D2FD04C-25D9-4735-8016-EF15522FDDC5}" destId="{FB177C8D-8CB9-4F3D-94BE-10384B5D95B6}" srcOrd="0" destOrd="0" presId="urn:microsoft.com/office/officeart/2005/8/layout/vList2"/>
    <dgm:cxn modelId="{45AFFD9D-09B5-40D2-8421-3A2F8F7472FA}" srcId="{8D2FD04C-25D9-4735-8016-EF15522FDDC5}" destId="{7EB98FA3-9781-43CD-9F26-BFF688D5D60D}" srcOrd="3" destOrd="0" parTransId="{E037EADE-8C43-43A5-9BAD-E491D496DB30}" sibTransId="{217F2DEE-A336-4DD7-96EE-A7A1B10E0984}"/>
    <dgm:cxn modelId="{C7743AA5-1179-4854-9A48-BE51870781DB}" type="presOf" srcId="{F3DE5B2D-173C-4B71-A568-297F0CA8F6CA}" destId="{A7B239CA-B08E-4039-8259-8C0BF8BC1502}" srcOrd="0" destOrd="0" presId="urn:microsoft.com/office/officeart/2005/8/layout/vList2"/>
    <dgm:cxn modelId="{53229BCA-01C4-47B2-9A61-DBAC275FCC8B}" srcId="{8D2FD04C-25D9-4735-8016-EF15522FDDC5}" destId="{F3DE5B2D-173C-4B71-A568-297F0CA8F6CA}" srcOrd="0" destOrd="0" parTransId="{C686B14E-8DBE-40F1-8892-A758A6D2EA59}" sibTransId="{32A7EB4D-5EF7-4D30-9FF6-211AB87D8EA1}"/>
    <dgm:cxn modelId="{D3DA43F0-E408-4A48-ADB2-F580ADF11532}" srcId="{8D2FD04C-25D9-4735-8016-EF15522FDDC5}" destId="{6A07D2FC-7FEB-4A0E-AA36-7DC2AD171BC4}" srcOrd="1" destOrd="0" parTransId="{7EFF2162-F90D-46C9-B74A-0136FF653979}" sibTransId="{7677988C-2643-40DA-8CE0-DE30A0DE8C82}"/>
    <dgm:cxn modelId="{02E4F771-B103-4702-937F-ECD3B039B567}" type="presParOf" srcId="{FB177C8D-8CB9-4F3D-94BE-10384B5D95B6}" destId="{A7B239CA-B08E-4039-8259-8C0BF8BC1502}" srcOrd="0" destOrd="0" presId="urn:microsoft.com/office/officeart/2005/8/layout/vList2"/>
    <dgm:cxn modelId="{1F07DAA6-9973-4089-BFFB-A9772F3C9262}" type="presParOf" srcId="{FB177C8D-8CB9-4F3D-94BE-10384B5D95B6}" destId="{C19DFFB6-C98F-433F-8819-E8918AEA64EF}" srcOrd="1" destOrd="0" presId="urn:microsoft.com/office/officeart/2005/8/layout/vList2"/>
    <dgm:cxn modelId="{DA273948-9B27-4B49-9B75-1340260E8A89}" type="presParOf" srcId="{FB177C8D-8CB9-4F3D-94BE-10384B5D95B6}" destId="{F0AD6475-0AA6-43B7-9F0C-62A81B0C0004}" srcOrd="2" destOrd="0" presId="urn:microsoft.com/office/officeart/2005/8/layout/vList2"/>
    <dgm:cxn modelId="{B8BBC238-35BB-4536-90B2-EC35FB8BC70A}" type="presParOf" srcId="{FB177C8D-8CB9-4F3D-94BE-10384B5D95B6}" destId="{D07648C2-CEFC-4EFA-811C-1688FAA76E1A}" srcOrd="3" destOrd="0" presId="urn:microsoft.com/office/officeart/2005/8/layout/vList2"/>
    <dgm:cxn modelId="{73E0625F-C618-44EE-BC44-9C37C9604209}" type="presParOf" srcId="{FB177C8D-8CB9-4F3D-94BE-10384B5D95B6}" destId="{3B84580A-9E3B-422F-B006-9EA70B8A8631}" srcOrd="4" destOrd="0" presId="urn:microsoft.com/office/officeart/2005/8/layout/vList2"/>
    <dgm:cxn modelId="{9096F075-8CC0-4D7C-921A-900EB9F8E017}" type="presParOf" srcId="{FB177C8D-8CB9-4F3D-94BE-10384B5D95B6}" destId="{164F55AB-C133-4F29-8680-9C8B31CEA18A}" srcOrd="5" destOrd="0" presId="urn:microsoft.com/office/officeart/2005/8/layout/vList2"/>
    <dgm:cxn modelId="{21BCA209-E3D3-4071-814F-FDFB1180767D}" type="presParOf" srcId="{FB177C8D-8CB9-4F3D-94BE-10384B5D95B6}" destId="{CF86B29C-D891-4C0C-967F-9C489E5B5E8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239CA-B08E-4039-8259-8C0BF8BC1502}">
      <dsp:nvSpPr>
        <dsp:cNvPr id="0" name=""/>
        <dsp:cNvSpPr/>
      </dsp:nvSpPr>
      <dsp:spPr>
        <a:xfrm>
          <a:off x="0" y="1962"/>
          <a:ext cx="4403835" cy="9563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Use </a:t>
          </a:r>
          <a:r>
            <a:rPr lang="en-US" sz="1800" b="1" kern="1200" dirty="0">
              <a:solidFill>
                <a:srgbClr val="002060"/>
              </a:solidFill>
            </a:rPr>
            <a:t>mask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Avoid Outdoors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Carry an umbrella</a:t>
          </a:r>
          <a:endParaRPr lang="en-SG" sz="1800" kern="1200" dirty="0">
            <a:solidFill>
              <a:srgbClr val="002060"/>
            </a:solidFill>
          </a:endParaRPr>
        </a:p>
      </dsp:txBody>
      <dsp:txXfrm>
        <a:off x="46685" y="48647"/>
        <a:ext cx="4310465" cy="862967"/>
      </dsp:txXfrm>
    </dsp:sp>
    <dsp:sp modelId="{F0AD6475-0AA6-43B7-9F0C-62A81B0C0004}">
      <dsp:nvSpPr>
        <dsp:cNvPr id="0" name=""/>
        <dsp:cNvSpPr/>
      </dsp:nvSpPr>
      <dsp:spPr>
        <a:xfrm>
          <a:off x="0" y="970070"/>
          <a:ext cx="4403835" cy="9563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Singapore West weather in the afternoon and haze reading.</a:t>
          </a:r>
          <a:endParaRPr lang="en-SG" sz="1800" kern="1200" dirty="0">
            <a:solidFill>
              <a:srgbClr val="002060"/>
            </a:solidFill>
          </a:endParaRPr>
        </a:p>
      </dsp:txBody>
      <dsp:txXfrm>
        <a:off x="46685" y="1016755"/>
        <a:ext cx="4310465" cy="862967"/>
      </dsp:txXfrm>
    </dsp:sp>
    <dsp:sp modelId="{3B84580A-9E3B-422F-B006-9EA70B8A8631}">
      <dsp:nvSpPr>
        <dsp:cNvPr id="0" name=""/>
        <dsp:cNvSpPr/>
      </dsp:nvSpPr>
      <dsp:spPr>
        <a:xfrm>
          <a:off x="0" y="1938179"/>
          <a:ext cx="4403835" cy="9563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Singapore Island, West, Time:13:01:05PM, PSI 210 PM 2.5 ug/m3, Temperature 32, Humidity 62%</a:t>
          </a:r>
          <a:endParaRPr lang="en-SG" sz="1800" kern="1200" dirty="0">
            <a:solidFill>
              <a:srgbClr val="002060"/>
            </a:solidFill>
          </a:endParaRPr>
        </a:p>
      </dsp:txBody>
      <dsp:txXfrm>
        <a:off x="46685" y="1984864"/>
        <a:ext cx="4310465" cy="862967"/>
      </dsp:txXfrm>
    </dsp:sp>
    <dsp:sp modelId="{CF86B29C-D891-4C0C-967F-9C489E5B5E83}">
      <dsp:nvSpPr>
        <dsp:cNvPr id="0" name=""/>
        <dsp:cNvSpPr/>
      </dsp:nvSpPr>
      <dsp:spPr>
        <a:xfrm>
          <a:off x="0" y="2906287"/>
          <a:ext cx="4403835" cy="9563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2060"/>
              </a:solidFill>
            </a:rPr>
            <a:t>SG-W:13:01:05:210:32:62:C</a:t>
          </a:r>
          <a:endParaRPr lang="en-SG" sz="1800" kern="1200" dirty="0">
            <a:solidFill>
              <a:srgbClr val="002060"/>
            </a:solidFill>
          </a:endParaRPr>
        </a:p>
      </dsp:txBody>
      <dsp:txXfrm>
        <a:off x="46685" y="2952972"/>
        <a:ext cx="4310465" cy="862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88F12A8-E5B2-4F42-AC06-84380DA2A917}" type="datetimeFigureOut">
              <a:rPr lang="en-SG" smtClean="0"/>
              <a:t>30/3/2020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7849FBA-04FB-41BB-B16F-BD5E844C62E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415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ed.com/#video-66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Tips: Introduce the overall teaching plan and the first chapter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21435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Tips: Illustrate how the historical data can be useful, why we collect we collect 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603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‘Ad’  (relevant add) produced by the search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5576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Video: </a:t>
            </a:r>
            <a:r>
              <a:rPr lang="en-SG" dirty="0">
                <a:hlinkClick r:id="rId3"/>
              </a:rPr>
              <a:t>https://edited.com/#video-66</a:t>
            </a:r>
            <a:r>
              <a:rPr lang="en-SG" dirty="0"/>
              <a:t> (Case: To explain how retail business uses data in their daily operation)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83306">
              <a:defRPr/>
            </a:pPr>
            <a:fld id="{87849FBA-04FB-41BB-B16F-BD5E844C62EB}" type="slidenum">
              <a:rPr lang="en-SG">
                <a:solidFill>
                  <a:prstClr val="black"/>
                </a:solidFill>
                <a:latin typeface="Calibri" panose="020F0502020204030204"/>
              </a:rPr>
              <a:pPr defTabSz="483306">
                <a:defRPr/>
              </a:pPr>
              <a:t>15</a:t>
            </a:fld>
            <a:endParaRPr lang="en-SG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79597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Tips, Link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494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2813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3431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Keys: structured, unstructured, historical data, structured, structured.</a:t>
            </a:r>
          </a:p>
          <a:p>
            <a:r>
              <a:rPr lang="en-US" dirty="0"/>
              <a:t>Data Engineer: Refer to slides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268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Notes: S</a:t>
            </a:r>
          </a:p>
          <a:p>
            <a:pPr marL="241653" indent="-241653">
              <a:buAutoNum type="arabicPeriod"/>
            </a:pPr>
            <a:r>
              <a:rPr lang="en-US" dirty="0"/>
              <a:t>Slide 2 and 3 are definition extracted from the Microsoft Learning site. The purpose is to introduced ‘terms’ that they will used in the module.</a:t>
            </a:r>
          </a:p>
          <a:p>
            <a:pPr marL="241653" indent="-241653">
              <a:buAutoNum type="arabicPeriod"/>
            </a:pPr>
            <a:r>
              <a:rPr lang="en-US" dirty="0"/>
              <a:t>Ask: What are terms that are new to them? (Data, Structured, Unstructured, Schema, databases, query time, data engineer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3005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984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terms such as: Database, Data Ware and Data Lake (Data Hub forms)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9104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Tips:</a:t>
            </a:r>
          </a:p>
          <a:p>
            <a:r>
              <a:rPr lang="en-US" dirty="0"/>
              <a:t>Ask them how data are generated and collected?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799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Tips:</a:t>
            </a:r>
            <a:r>
              <a:rPr lang="en-SG" dirty="0"/>
              <a:t> Differentiate between transaction-type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751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Tips: Use the next slide to illustrate the relation between OLTP and OLAP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758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Designing Data Intensive Application,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849FBA-04FB-41BB-B16F-BD5E844C62EB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157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Re-Introduce the slide to explain:</a:t>
            </a:r>
          </a:p>
          <a:p>
            <a:pPr marL="241653" indent="-241653">
              <a:buAutoNum type="arabicPeriod"/>
            </a:pPr>
            <a:r>
              <a:rPr lang="en-US" dirty="0"/>
              <a:t>Database (good for operational data, structured data)</a:t>
            </a:r>
          </a:p>
          <a:p>
            <a:pPr marL="241653" indent="-241653">
              <a:buAutoNum type="arabicPeriod"/>
            </a:pPr>
            <a:r>
              <a:rPr lang="en-US" dirty="0"/>
              <a:t>Datawarehouse, </a:t>
            </a:r>
            <a:r>
              <a:rPr lang="en-US" dirty="0" err="1"/>
              <a:t>Datalake</a:t>
            </a:r>
            <a:r>
              <a:rPr lang="en-US" dirty="0"/>
              <a:t> (for analytics, unstructured data can transform to structure data?)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483306">
              <a:defRPr/>
            </a:pPr>
            <a:fld id="{87849FBA-04FB-41BB-B16F-BD5E844C62EB}" type="slidenum">
              <a:rPr lang="en-SG">
                <a:solidFill>
                  <a:prstClr val="black"/>
                </a:solidFill>
                <a:latin typeface="Calibri" panose="020F0502020204030204"/>
              </a:rPr>
              <a:pPr defTabSz="483306">
                <a:defRPr/>
              </a:pPr>
              <a:t>12</a:t>
            </a:fld>
            <a:endParaRPr lang="en-SG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49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rgbClr val="4A66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0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2CED4963-E985-44C4-B8C4-FDD613B7C2F8}" type="datetime1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3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07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rgbClr val="4A66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40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5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0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4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048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00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4EDE50D6-574B-40AF-946F-D52A04ADE379}" type="datetime1">
              <a:rPr lang="en-US" smtClean="0"/>
              <a:t>3/30/2020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783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2884F1-FFEA-405F-9602-3DCA865EDA4E}" type="datetime1">
              <a:rPr lang="en-US" smtClean="0"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4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53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86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2CED4963-E985-44C4-B8C4-FDD613B7C2F8}" type="datetime1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3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3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3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1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3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1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4EDE50D6-574B-40AF-946F-D52A04ADE379}" type="datetime1">
              <a:rPr lang="en-US" smtClean="0"/>
              <a:t>3/30/2020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54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2884F1-FFEA-405F-9602-3DCA865EDA4E}" type="datetime1">
              <a:rPr lang="en-US" smtClean="0"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4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20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8682" y="646958"/>
            <a:ext cx="11029616" cy="887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745420"/>
            <a:ext cx="11029616" cy="4367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F944A60D-37BC-43F7-AE14-5151EED561A9}"/>
              </a:ext>
            </a:extLst>
          </p:cNvPr>
          <p:cNvSpPr/>
          <p:nvPr userDrawn="1"/>
        </p:nvSpPr>
        <p:spPr>
          <a:xfrm>
            <a:off x="11513000" y="25921"/>
            <a:ext cx="648885" cy="616135"/>
          </a:xfrm>
          <a:prstGeom prst="dodecagon">
            <a:avLst/>
          </a:prstGeom>
          <a:solidFill>
            <a:srgbClr val="4A66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</a:t>
            </a:r>
            <a:endParaRPr lang="en-SG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AFFFF-B1CD-4F89-BEE1-19C45BE5A50D}"/>
              </a:ext>
            </a:extLst>
          </p:cNvPr>
          <p:cNvSpPr txBox="1"/>
          <p:nvPr userDrawn="1"/>
        </p:nvSpPr>
        <p:spPr>
          <a:xfrm>
            <a:off x="0" y="114999"/>
            <a:ext cx="1340076" cy="276999"/>
          </a:xfrm>
          <a:prstGeom prst="rect">
            <a:avLst/>
          </a:prstGeom>
          <a:solidFill>
            <a:srgbClr val="4A66AC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ST1501 DENG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57012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8682" y="646958"/>
            <a:ext cx="11029616" cy="8873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745420"/>
            <a:ext cx="11029616" cy="4367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F944A60D-37BC-43F7-AE14-5151EED561A9}"/>
              </a:ext>
            </a:extLst>
          </p:cNvPr>
          <p:cNvSpPr/>
          <p:nvPr userDrawn="1"/>
        </p:nvSpPr>
        <p:spPr>
          <a:xfrm>
            <a:off x="11421024" y="6113123"/>
            <a:ext cx="648885" cy="616135"/>
          </a:xfrm>
          <a:prstGeom prst="dodecagon">
            <a:avLst/>
          </a:prstGeom>
          <a:solidFill>
            <a:srgbClr val="4A66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F7</a:t>
            </a:r>
            <a:endParaRPr lang="en-SG" dirty="0"/>
          </a:p>
        </p:txBody>
      </p:sp>
      <p:sp>
        <p:nvSpPr>
          <p:cNvPr id="12" name="Rectangle: Beveled 11">
            <a:extLst>
              <a:ext uri="{FF2B5EF4-FFF2-40B4-BE49-F238E27FC236}">
                <a16:creationId xmlns:a16="http://schemas.microsoft.com/office/drawing/2014/main" id="{CFB1BBA8-7705-45D2-9A62-C4B02D51E847}"/>
              </a:ext>
            </a:extLst>
          </p:cNvPr>
          <p:cNvSpPr/>
          <p:nvPr userDrawn="1"/>
        </p:nvSpPr>
        <p:spPr>
          <a:xfrm>
            <a:off x="105878" y="63628"/>
            <a:ext cx="1499136" cy="336558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ST1501 DENG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67969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hyperlink" Target="https://edited.com/#video-6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icrosoft.com/en-us/learn/modules/evolving-world-of-data/2-data-abundanc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20888-8516-4741-8712-830165E6F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" r="11126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723E0-6DEE-46BA-A1A6-68E131046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FFFFFF"/>
                </a:solidFill>
              </a:rPr>
              <a:t>Topic A</a:t>
            </a:r>
            <a:br>
              <a:rPr lang="en-US" sz="2500" dirty="0">
                <a:solidFill>
                  <a:srgbClr val="FFFFFF"/>
                </a:solidFill>
              </a:rPr>
            </a:b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introduction to Data and data engineering</a:t>
            </a:r>
            <a:endParaRPr lang="en-SG" sz="2500" dirty="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27339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EF51-D0F6-4781-8C4F-E5D2960C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  &amp; OLAP</a:t>
            </a:r>
            <a:endParaRPr lang="en-S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A481B-735E-4171-A435-4B2A9238A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Online Transaction Processing </a:t>
            </a:r>
            <a:endParaRPr lang="en-SG" sz="24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2AA76E-B84B-463B-BAC0-60A352439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Handles recent operational data</a:t>
            </a:r>
          </a:p>
          <a:p>
            <a:r>
              <a:rPr lang="en-US" sz="2400" dirty="0"/>
              <a:t>Size is smaller</a:t>
            </a:r>
          </a:p>
          <a:p>
            <a:r>
              <a:rPr lang="en-US" sz="2400" dirty="0"/>
              <a:t>Goal is to perform day-to-day operations</a:t>
            </a:r>
          </a:p>
          <a:p>
            <a:r>
              <a:rPr lang="en-US" sz="2400" dirty="0"/>
              <a:t>Use simple queries</a:t>
            </a:r>
          </a:p>
          <a:p>
            <a:r>
              <a:rPr lang="en-US" sz="2400" dirty="0"/>
              <a:t>Faster processing speeds</a:t>
            </a:r>
          </a:p>
          <a:p>
            <a:r>
              <a:rPr lang="en-US" sz="2400" dirty="0"/>
              <a:t>Required read/write operations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DAB81E-8E70-4530-8B12-5F6AC3D40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400" b="1" dirty="0"/>
              <a:t>Online Analytics Processing</a:t>
            </a:r>
            <a:endParaRPr lang="en-SG" sz="2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15F5231-4075-436A-A835-1F8E527ED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Handles all historical data</a:t>
            </a:r>
          </a:p>
          <a:p>
            <a:r>
              <a:rPr lang="en-US" sz="2400" dirty="0"/>
              <a:t>Size is larger</a:t>
            </a:r>
          </a:p>
          <a:p>
            <a:r>
              <a:rPr lang="en-US" sz="2400" dirty="0"/>
              <a:t>Goal is to made decision from large data sources</a:t>
            </a:r>
          </a:p>
          <a:p>
            <a:r>
              <a:rPr lang="en-US" sz="2400" dirty="0"/>
              <a:t>Use complex quires</a:t>
            </a:r>
          </a:p>
          <a:p>
            <a:r>
              <a:rPr lang="en-US" sz="2400" dirty="0"/>
              <a:t>Slower processing speeds</a:t>
            </a:r>
          </a:p>
          <a:p>
            <a:r>
              <a:rPr lang="en-US" sz="2400" dirty="0"/>
              <a:t>Requires read operations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4252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3F176-E825-4EE1-AFBC-F8C3A077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334" y="363059"/>
            <a:ext cx="7617243" cy="6131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D51F2D-78D5-4FF2-B201-10E2D9269617}"/>
              </a:ext>
            </a:extLst>
          </p:cNvPr>
          <p:cNvSpPr txBox="1"/>
          <p:nvPr/>
        </p:nvSpPr>
        <p:spPr>
          <a:xfrm>
            <a:off x="664534" y="6307138"/>
            <a:ext cx="11014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SG" sz="1400" dirty="0"/>
              <a:t> Designing Data Intensive Application, Martin </a:t>
            </a:r>
            <a:r>
              <a:rPr lang="en-SG" sz="1400" dirty="0" err="1"/>
              <a:t>Kleppmann</a:t>
            </a:r>
            <a:r>
              <a:rPr lang="en-SG" sz="1400" dirty="0"/>
              <a:t>, </a:t>
            </a:r>
            <a:r>
              <a:rPr lang="en-SG" sz="1400" dirty="0" err="1"/>
              <a:t>O’relly</a:t>
            </a:r>
            <a:r>
              <a:rPr lang="en-SG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101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BB77-E59D-4756-A044-44B91E83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 role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41E27E-7494-4D1A-AFA1-48B0673F3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2688" y="2152943"/>
            <a:ext cx="8286624" cy="4095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7F3C4-03DC-4F20-873F-3A1EAEBA526F}"/>
              </a:ext>
            </a:extLst>
          </p:cNvPr>
          <p:cNvSpPr txBox="1"/>
          <p:nvPr/>
        </p:nvSpPr>
        <p:spPr>
          <a:xfrm>
            <a:off x="5140036" y="2152943"/>
            <a:ext cx="1911927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Database,</a:t>
            </a:r>
          </a:p>
          <a:p>
            <a:r>
              <a:rPr lang="en-US" dirty="0"/>
              <a:t>Datawarehouse, Data Lake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53344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8433E-194E-49E2-A4BE-011377195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62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201A02-0CE4-4293-B7C5-8B329527D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USE of </a:t>
            </a:r>
            <a:r>
              <a:rPr lang="en-US" sz="3600" dirty="0" err="1">
                <a:solidFill>
                  <a:srgbClr val="FFFFFF"/>
                </a:solidFill>
              </a:rPr>
              <a:t>DatA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65831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598E8-6BBE-43BF-8BD9-D358A37A2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7" y="599724"/>
            <a:ext cx="11064513" cy="520032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9302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99492-8505-4990-B0E6-C3782277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DaTa</a:t>
            </a:r>
            <a:r>
              <a:rPr lang="en-US" sz="3600" dirty="0">
                <a:solidFill>
                  <a:srgbClr val="FFFFFF"/>
                </a:solidFill>
              </a:rPr>
              <a:t> For Business	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EB951AA-F649-403B-AEBE-4D9981167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622" y="3884596"/>
            <a:ext cx="2745548" cy="1304256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EE372CB8-166B-46E0-A883-288CE642B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93" y="1346774"/>
            <a:ext cx="7223252" cy="416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2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4F1B-536B-496C-8D86-CBFBCF0F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Structured, semi-structured, unstructured data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486B-E5D7-4973-81EF-088D05F0D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5592629" cy="1013800"/>
          </a:xfrm>
        </p:spPr>
        <p:txBody>
          <a:bodyPr>
            <a:normAutofit/>
          </a:bodyPr>
          <a:lstStyle/>
          <a:p>
            <a:r>
              <a:rPr lang="en-US" sz="2400" dirty="0"/>
              <a:t>Structured Data has fixed fields.</a:t>
            </a:r>
          </a:p>
          <a:p>
            <a:r>
              <a:rPr lang="en-US" sz="2400" dirty="0"/>
              <a:t>Easier to process by machine.</a:t>
            </a:r>
            <a:endParaRPr lang="en-SG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CAC46-2386-49EF-A299-151F1F56A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17" y="3441701"/>
            <a:ext cx="5387604" cy="2714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CDB089-27F3-4361-BCDE-953A925A7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847" y="3580362"/>
            <a:ext cx="5377785" cy="28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2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4F1B-536B-496C-8D86-CBFBCF0F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Structured, semi-structured, unstructured data</a:t>
            </a:r>
            <a:endParaRPr lang="en-SG">
              <a:solidFill>
                <a:srgbClr val="FFFFFF"/>
              </a:solidFill>
            </a:endParaRPr>
          </a:p>
        </p:txBody>
      </p: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9E661D03-4DD4-45E7-A047-ED722E82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40177-D16F-498D-B5C4-9F6F182E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38831"/>
            <a:ext cx="4962525" cy="24936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486B-E5D7-4973-81EF-088D05F0D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Unstructured Data does not have fixed fields</a:t>
            </a:r>
          </a:p>
          <a:p>
            <a:r>
              <a:rPr lang="en-US" dirty="0"/>
              <a:t>Text, images, presentations</a:t>
            </a:r>
          </a:p>
          <a:p>
            <a:r>
              <a:rPr lang="en-SG" dirty="0"/>
              <a:t>More challenging for machine to process</a:t>
            </a:r>
          </a:p>
        </p:txBody>
      </p:sp>
    </p:spTree>
    <p:extLst>
      <p:ext uri="{BB962C8B-B14F-4D97-AF65-F5344CB8AC3E}">
        <p14:creationId xmlns:p14="http://schemas.microsoft.com/office/powerpoint/2010/main" val="1380344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2B322E-34C4-40A4-91E5-53D60DE97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374F1B-536B-496C-8D86-CBFBCF0F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Structured, semi-structured, unstructured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486B-E5D7-4973-81EF-088D05F0D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1361" y="2424136"/>
            <a:ext cx="3353378" cy="34346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Semi-structured data does not have fixed fields</a:t>
            </a:r>
          </a:p>
          <a:p>
            <a:r>
              <a:rPr lang="en-US" sz="2400" dirty="0"/>
              <a:t>But fields are marked, data are identifiable.</a:t>
            </a:r>
          </a:p>
          <a:p>
            <a:r>
              <a:rPr lang="en-US" sz="2400" dirty="0"/>
              <a:t>Two popular formats, XML, JSON.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DD1471-463C-4724-9A25-2D9A3E4FD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9433"/>
          <a:stretch/>
        </p:blipFill>
        <p:spPr>
          <a:xfrm>
            <a:off x="4244443" y="1892627"/>
            <a:ext cx="3699935" cy="4497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5E8605-7493-4B7A-8695-7943061F17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34" r="15532" b="-2"/>
          <a:stretch/>
        </p:blipFill>
        <p:spPr>
          <a:xfrm>
            <a:off x="8042494" y="1892627"/>
            <a:ext cx="3699935" cy="4497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4665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12B4F-8E13-414A-941A-6544EE3A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Quiz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6BF2-6DAB-42BF-AFA6-0C49AA2A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Online purchase will produce ___________________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posting on Facebook will produce ______________  data.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 online recommendation system will need ________ data.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______________ data is easier to be processed by computer.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We can define the schema (structure) of _____ data, before we use the data.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Describe the role of Data Engineer.</a:t>
            </a:r>
          </a:p>
        </p:txBody>
      </p:sp>
    </p:spTree>
    <p:extLst>
      <p:ext uri="{BB962C8B-B14F-4D97-AF65-F5344CB8AC3E}">
        <p14:creationId xmlns:p14="http://schemas.microsoft.com/office/powerpoint/2010/main" val="1309708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548A-5B7A-4586-B04F-95B332FC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data and data engineering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D66F-8908-420B-B3C3-6C4A32ABD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CONTENT</a:t>
            </a:r>
          </a:p>
          <a:p>
            <a:r>
              <a:rPr lang="en-US" sz="2400" dirty="0"/>
              <a:t>Describe Data</a:t>
            </a:r>
          </a:p>
          <a:p>
            <a:r>
              <a:rPr lang="en-US" sz="2400" dirty="0"/>
              <a:t>Describe the role of Data Engineer</a:t>
            </a:r>
          </a:p>
          <a:p>
            <a:r>
              <a:rPr lang="en-US" sz="2400" dirty="0"/>
              <a:t>Explain how the data are generated</a:t>
            </a:r>
          </a:p>
          <a:p>
            <a:r>
              <a:rPr lang="en-US" sz="2400" dirty="0"/>
              <a:t>Compare the data for transaction processing versus analytics processing</a:t>
            </a:r>
          </a:p>
          <a:p>
            <a:r>
              <a:rPr lang="en-US" sz="2400" dirty="0"/>
              <a:t>Differentiate Structure data, Unstructured data, Semi-structured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Reference: Barton Paulson, Big Data Foundations Concepts and Techniques, LinkedIn Learning</a:t>
            </a:r>
          </a:p>
        </p:txBody>
      </p:sp>
    </p:spTree>
    <p:extLst>
      <p:ext uri="{BB962C8B-B14F-4D97-AF65-F5344CB8AC3E}">
        <p14:creationId xmlns:p14="http://schemas.microsoft.com/office/powerpoint/2010/main" val="1415376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5462D-A134-45AB-8E1F-A7A8255A16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1025" y="2092325"/>
            <a:ext cx="11029950" cy="3678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THE END</a:t>
            </a:r>
            <a:endParaRPr lang="en-SG" sz="7200" dirty="0"/>
          </a:p>
        </p:txBody>
      </p:sp>
    </p:spTree>
    <p:extLst>
      <p:ext uri="{BB962C8B-B14F-4D97-AF65-F5344CB8AC3E}">
        <p14:creationId xmlns:p14="http://schemas.microsoft.com/office/powerpoint/2010/main" val="3116402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2FC7A-9459-4025-9C0D-DCB1A395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535"/>
            <a:ext cx="12192000" cy="32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F70C76-DEEC-4D3C-82D5-736D853C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56" y="1186198"/>
            <a:ext cx="11481385" cy="3553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275C3-E1B1-4934-8184-FD17E554A5E6}"/>
              </a:ext>
            </a:extLst>
          </p:cNvPr>
          <p:cNvSpPr txBox="1"/>
          <p:nvPr/>
        </p:nvSpPr>
        <p:spPr>
          <a:xfrm>
            <a:off x="641131" y="5885793"/>
            <a:ext cx="1101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SG" dirty="0">
                <a:hlinkClick r:id="rId4"/>
              </a:rPr>
              <a:t>https://docs.microsoft.com/en-us/learn/modules/evolving-world-of-data/2-data-abundance</a:t>
            </a:r>
            <a:r>
              <a:rPr lang="en-SG" dirty="0"/>
              <a:t>, 15 Nov 2019</a:t>
            </a:r>
          </a:p>
        </p:txBody>
      </p:sp>
    </p:spTree>
    <p:extLst>
      <p:ext uri="{BB962C8B-B14F-4D97-AF65-F5344CB8AC3E}">
        <p14:creationId xmlns:p14="http://schemas.microsoft.com/office/powerpoint/2010/main" val="239809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6E1E82-ECCC-4F6F-BD0C-173A1593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70" y="615762"/>
            <a:ext cx="9963060" cy="616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CBC1-0B3B-4C6B-B9CC-458EDB2B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 (DIKW Model)</a:t>
            </a:r>
            <a:endParaRPr lang="en-S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62B867-FB2F-48BA-9849-85322B1F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98" y="2567151"/>
            <a:ext cx="5141504" cy="386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E64ED3-8CC0-4CE4-A72A-3B888DEF1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4262367"/>
              </p:ext>
            </p:extLst>
          </p:nvPr>
        </p:nvGraphicFramePr>
        <p:xfrm>
          <a:off x="6232634" y="2567152"/>
          <a:ext cx="4403835" cy="386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6343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BB77-E59D-4756-A044-44B91E83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Engineer role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41E27E-7494-4D1A-AFA1-48B0673F3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2688" y="2152943"/>
            <a:ext cx="8286624" cy="40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3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601A-B584-4FCD-9EFD-F7D6FA9D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are the data?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84C54-7726-4253-B031-9F662463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" y="2025111"/>
            <a:ext cx="5113571" cy="2420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9D255-8A0B-4FF8-8454-22773A86E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240" y="3935615"/>
            <a:ext cx="4479606" cy="240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04E3A-F8DF-4509-8F98-69363AA16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911" y="1126685"/>
            <a:ext cx="52578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9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5574-7E81-440F-9463-0B954B8D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Human-Generated data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55687-4F9B-4996-A1C1-8AB143762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Payment (Transaction)</a:t>
            </a:r>
          </a:p>
          <a:p>
            <a:r>
              <a:rPr lang="en-US" sz="2800" dirty="0"/>
              <a:t>Online Purchases (Transaction)</a:t>
            </a:r>
          </a:p>
          <a:p>
            <a:r>
              <a:rPr lang="en-US" sz="2800" dirty="0"/>
              <a:t>Social Media Postings</a:t>
            </a:r>
          </a:p>
          <a:p>
            <a:r>
              <a:rPr lang="en-US" sz="2800" dirty="0"/>
              <a:t>Text Messages</a:t>
            </a:r>
          </a:p>
          <a:p>
            <a:r>
              <a:rPr lang="en-US" sz="2800" dirty="0"/>
              <a:t>Cell Phone calls</a:t>
            </a:r>
          </a:p>
          <a:p>
            <a:r>
              <a:rPr lang="en-US" sz="28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22699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5574-7E81-440F-9463-0B954B8D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MACHINE-Generated data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55687-4F9B-4996-A1C1-8AB143762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Cell Phone connect to towers</a:t>
            </a:r>
          </a:p>
          <a:p>
            <a:r>
              <a:rPr lang="en-US" sz="2800" dirty="0"/>
              <a:t>Web Crawlers</a:t>
            </a:r>
          </a:p>
          <a:p>
            <a:r>
              <a:rPr lang="en-US" sz="2800" dirty="0"/>
              <a:t>RFID Readings</a:t>
            </a:r>
          </a:p>
          <a:p>
            <a:r>
              <a:rPr lang="en-US" sz="2800" dirty="0"/>
              <a:t>IoT data </a:t>
            </a:r>
          </a:p>
          <a:p>
            <a:r>
              <a:rPr lang="en-US" sz="28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0646693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1_Dividend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657</Words>
  <Application>Microsoft Office PowerPoint</Application>
  <PresentationFormat>Widescreen</PresentationFormat>
  <Paragraphs>109</Paragraphs>
  <Slides>21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Gill Sans MT</vt:lpstr>
      <vt:lpstr>Wingdings 2</vt:lpstr>
      <vt:lpstr>Dividend</vt:lpstr>
      <vt:lpstr>1_Dividend</vt:lpstr>
      <vt:lpstr>Topic A  introduction to Data and data engineering</vt:lpstr>
      <vt:lpstr>Introduction: data and data engineering</vt:lpstr>
      <vt:lpstr>PowerPoint Presentation</vt:lpstr>
      <vt:lpstr>PowerPoint Presentation</vt:lpstr>
      <vt:lpstr>What is DATA? (DIKW Model)</vt:lpstr>
      <vt:lpstr>Data Engineer role</vt:lpstr>
      <vt:lpstr>Where are the data?</vt:lpstr>
      <vt:lpstr>Human-Generated data</vt:lpstr>
      <vt:lpstr>MACHINE-Generated data</vt:lpstr>
      <vt:lpstr>OLTP  &amp; OLAP</vt:lpstr>
      <vt:lpstr>PowerPoint Presentation</vt:lpstr>
      <vt:lpstr>Data Engineer role</vt:lpstr>
      <vt:lpstr>USE of DatA</vt:lpstr>
      <vt:lpstr>PowerPoint Presentation</vt:lpstr>
      <vt:lpstr>DaTa For Business </vt:lpstr>
      <vt:lpstr>Structured, semi-structured, unstructured data</vt:lpstr>
      <vt:lpstr>Structured, semi-structured, unstructured data</vt:lpstr>
      <vt:lpstr>Structured, semi-structured, unstructured data</vt:lpstr>
      <vt:lpstr>Quick Quiz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A01  introduction: Data and data engineering</dc:title>
  <dc:creator>Leong Fong Sow</dc:creator>
  <cp:lastModifiedBy>Leong Fong Sow</cp:lastModifiedBy>
  <cp:revision>19</cp:revision>
  <dcterms:created xsi:type="dcterms:W3CDTF">2019-12-25T11:19:21Z</dcterms:created>
  <dcterms:modified xsi:type="dcterms:W3CDTF">2020-03-30T15:00:11Z</dcterms:modified>
</cp:coreProperties>
</file>